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4" r:id="rId10"/>
    <p:sldId id="266" r:id="rId11"/>
    <p:sldId id="265" r:id="rId12"/>
    <p:sldId id="271" r:id="rId13"/>
  </p:sldIdLst>
  <p:sldSz cx="12192000" cy="6858000"/>
  <p:notesSz cx="6858000" cy="9144000"/>
  <p:embeddedFontLst>
    <p:embeddedFont>
      <p:font typeface="Baloo" panose="020B0604020202020204" charset="0"/>
      <p:regular r:id="rId15"/>
    </p:embeddedFont>
    <p:embeddedFont>
      <p:font typeface="Montserrat Medium" panose="020B0604020202020204" charset="-52"/>
      <p:regular r:id="rId16"/>
      <p:bold r:id="rId17"/>
      <p:italic r:id="rId18"/>
      <p:boldItalic r:id="rId19"/>
    </p:embeddedFont>
    <p:embeddedFont>
      <p:font typeface="Montserrat" panose="020B0604020202020204" charset="-52"/>
      <p:regular r:id="rId20"/>
      <p:bold r:id="rId21"/>
      <p:italic r:id="rId22"/>
      <p:boldItalic r:id="rId23"/>
    </p:embeddedFont>
    <p:embeddedFont>
      <p:font typeface="SimSun" panose="02010600030101010101" pitchFamily="2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 SemiBold" panose="020B0604020202020204" charset="-52"/>
      <p:regular r:id="rId29"/>
      <p:bold r:id="rId30"/>
      <p:italic r:id="rId31"/>
      <p:boldItalic r:id="rId32"/>
    </p:embeddedFont>
    <p:embeddedFont>
      <p:font typeface="Montserrat ExtraBold" panose="020B0604020202020204" charset="-52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16" y="100"/>
      </p:cViewPr>
      <p:guideLst>
        <p:guide orient="horz" pos="2183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d8ba788e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aed03899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aed03899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d8aed03899_0_1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8aed03899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8aed03899_0_10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d8aed03899_0_10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d8aed03899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aed03899_0_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d8aed03899_0_5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d8aed03899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aed03899_0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d8aed0389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8aed03899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8aed03899_0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d8aed03899_0_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8aed0389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8aed03899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d8aed03899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aed03899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aed03899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d8aed03899_0_1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8aed03899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8aed03899_0_1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d8aed03899_0_1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t="14156" r="13948" b="14456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D:\Наташа\корел\сувалкина\презентация НЕЙРОНКИ\ДОД\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>
          <a:xfrm rot="-8100000" flipH="1">
            <a:off x="7708772" y="5012371"/>
            <a:ext cx="6641005" cy="6641005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5362">
            <a:off x="-1674977" y="-5040948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2705305">
            <a:off x="-2329675" y="-4640481"/>
            <a:ext cx="9072049" cy="9071838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13815634" y="-9928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5"/>
          <p:cNvSpPr txBox="1"/>
          <p:nvPr/>
        </p:nvSpPr>
        <p:spPr>
          <a:xfrm>
            <a:off x="363882" y="1298561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9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Обнаружение и подсчёт мужчин и женщин на видео</a:t>
            </a:r>
            <a:endParaRPr sz="3700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3257525"/>
            <a:ext cx="12192000" cy="28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3257550"/>
            <a:ext cx="3985428" cy="28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4103288" y="3257550"/>
            <a:ext cx="3985428" cy="28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206575" y="3257550"/>
            <a:ext cx="3985428" cy="28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609600" y="1692076"/>
            <a:ext cx="10972800" cy="91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400" dirty="0" smtClean="0">
                <a:latin typeface="Montserrat"/>
                <a:ea typeface="Montserrat"/>
                <a:cs typeface="Montserrat"/>
                <a:sym typeface="Montserrat"/>
              </a:rPr>
              <a:t>Визуальное сравнение результатов работы различных нейросетей, которые были применены в решении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50200" y="274650"/>
            <a:ext cx="10491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Модели нейросетей</a:t>
            </a:r>
            <a:endParaRPr sz="4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5"/>
          <p:cNvSpPr txBox="1"/>
          <p:nvPr/>
        </p:nvSpPr>
        <p:spPr>
          <a:xfrm>
            <a:off x="8181523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Montserrat"/>
                <a:ea typeface="Montserrat"/>
                <a:cs typeface="Montserrat"/>
                <a:sym typeface="Montserrat"/>
              </a:rPr>
              <a:t>Yolo V8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/>
                <a:ea typeface="Montserrat"/>
                <a:cs typeface="Montserrat"/>
                <a:sym typeface="Montserrat"/>
              </a:rPr>
              <a:t>Предобученная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4078211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 V5</a:t>
            </a:r>
            <a:endParaRPr lang="ru-RU" b="1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/>
            <a: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Предобученная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0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 V5 </a:t>
            </a:r>
            <a:endParaRPr lang="ru-RU" b="1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Без обучения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Picture 2" descr="C:\Users\lenovo\Desktop\ДИПЛОМ КАРТИНКИ\загруженное.jpeg"/>
          <p:cNvPicPr>
            <a:picLocks noChangeAspect="1" noChangeArrowheads="1"/>
          </p:cNvPicPr>
          <p:nvPr/>
        </p:nvPicPr>
        <p:blipFill>
          <a:blip r:embed="rId4"/>
          <a:srcRect l="13058" r="11858"/>
          <a:stretch>
            <a:fillRect/>
          </a:stretch>
        </p:blipFill>
        <p:spPr bwMode="auto">
          <a:xfrm>
            <a:off x="62630" y="3294345"/>
            <a:ext cx="3883069" cy="27557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3" descr="C:\Users\lenovo\Desktop\ДИПЛОМ КАРТИНКИ\257_jpg.rf.1ce7e1ae4e6f3679e6b6f62a223dd339.jpg"/>
          <p:cNvPicPr>
            <a:picLocks noChangeAspect="1" noChangeArrowheads="1"/>
          </p:cNvPicPr>
          <p:nvPr/>
        </p:nvPicPr>
        <p:blipFill>
          <a:blip r:embed="rId5"/>
          <a:srcRect l="6850" r="9573"/>
          <a:stretch>
            <a:fillRect/>
          </a:stretch>
        </p:blipFill>
        <p:spPr bwMode="auto">
          <a:xfrm>
            <a:off x="4058433" y="3291685"/>
            <a:ext cx="4045907" cy="27567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/>
          <a:srcRect l="13166" t="23644" r="24311" b="1037"/>
          <a:stretch>
            <a:fillRect/>
          </a:stretch>
        </p:blipFill>
        <p:spPr bwMode="auto">
          <a:xfrm>
            <a:off x="8204547" y="3294345"/>
            <a:ext cx="3937350" cy="27557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5" descr="C:\Users\lenovo\Desktop\ДИПЛОМ КАРТИНКИ\1661927955_j-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01095" y="3482236"/>
            <a:ext cx="528701" cy="528701"/>
          </a:xfrm>
          <a:prstGeom prst="rect">
            <a:avLst/>
          </a:prstGeom>
          <a:noFill/>
        </p:spPr>
      </p:pic>
      <p:sp>
        <p:nvSpPr>
          <p:cNvPr id="17" name="Стрелка вниз 16"/>
          <p:cNvSpPr/>
          <p:nvPr/>
        </p:nvSpPr>
        <p:spPr>
          <a:xfrm>
            <a:off x="7152362" y="3557394"/>
            <a:ext cx="175364" cy="400833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6663846" y="3344449"/>
            <a:ext cx="288099" cy="20041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5" descr="C:\Users\lenovo\Desktop\ДИПЛОМ КАРТИНКИ\1661927955_j-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14247" y="3557391"/>
            <a:ext cx="516175" cy="516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lenovo\Desktop\Screenshot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1053" y="978855"/>
            <a:ext cx="9258300" cy="3829050"/>
          </a:xfrm>
          <a:prstGeom prst="rect">
            <a:avLst/>
          </a:prstGeom>
          <a:noFill/>
        </p:spPr>
      </p:pic>
      <p:pic>
        <p:nvPicPr>
          <p:cNvPr id="210" name="Google Shape;210;p24" descr="D:\Наташа\корел\сувалкина\презентация НЕЙРОНКИ\ДОД\1.png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2204450" y="510350"/>
            <a:ext cx="7783077" cy="5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/>
          <p:nvPr/>
        </p:nvSpPr>
        <p:spPr>
          <a:xfrm rot="-8100000">
            <a:off x="-2220861" y="-856537"/>
            <a:ext cx="3356777" cy="3356777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-8100000">
            <a:off x="-2425449" y="213939"/>
            <a:ext cx="4065723" cy="40657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2700000">
            <a:off x="10039894" y="3732575"/>
            <a:ext cx="4358889" cy="4380951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9520203" y="5452500"/>
            <a:ext cx="2235600" cy="14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TRACKING</a:t>
            </a:r>
            <a:endParaRPr sz="2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10643650" y="1997600"/>
            <a:ext cx="1819500" cy="18195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/>
          <p:cNvSpPr txBox="1"/>
          <p:nvPr/>
        </p:nvSpPr>
        <p:spPr>
          <a:xfrm>
            <a:off x="3832965" y="701458"/>
            <a:ext cx="467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dk1"/>
                </a:solidFill>
                <a:latin typeface="Baloo" pitchFamily="66" charset="0"/>
                <a:ea typeface="SimSun" pitchFamily="2" charset="-122"/>
                <a:cs typeface="Baloo" pitchFamily="66" charset="0"/>
                <a:sym typeface="Montserrat ExtraBold"/>
              </a:rPr>
              <a:t>TRACKING</a:t>
            </a:r>
            <a:endParaRPr lang="ru-RU" sz="4400" dirty="0" smtClean="0">
              <a:solidFill>
                <a:schemeClr val="dk1"/>
              </a:solidFill>
              <a:latin typeface="SimSun" pitchFamily="2" charset="-122"/>
              <a:ea typeface="SimSun" pitchFamily="2" charset="-122"/>
              <a:cs typeface="Baloo" pitchFamily="66" charset="0"/>
              <a:sym typeface="Montserrat ExtraBold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44874" y="1777588"/>
            <a:ext cx="8077200" cy="4505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 rot="-2700000">
            <a:off x="-4320848" y="-53096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00" name="Google Shape;300;p30"/>
          <p:cNvSpPr/>
          <p:nvPr/>
        </p:nvSpPr>
        <p:spPr>
          <a:xfrm rot="-2700000">
            <a:off x="7063460" y="-54620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/>
          </a:blip>
          <a:srcRect l="-5727" t="12146" r="16648" b="8570"/>
          <a:stretch/>
        </p:blipFill>
        <p:spPr>
          <a:xfrm>
            <a:off x="2926232" y="2819725"/>
            <a:ext cx="9248400" cy="4628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9">
            <a:off x="3045360" y="4706227"/>
            <a:ext cx="8984378" cy="89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/>
          <p:nvPr/>
        </p:nvSpPr>
        <p:spPr>
          <a:xfrm rot="-2700000">
            <a:off x="7063460" y="-6140317"/>
            <a:ext cx="10768246" cy="10768034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04" name="Google Shape;304;p30"/>
          <p:cNvSpPr/>
          <p:nvPr/>
        </p:nvSpPr>
        <p:spPr>
          <a:xfrm rot="-2700000">
            <a:off x="-2123141" y="-4843408"/>
            <a:ext cx="9229016" cy="9229016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305" name="Google Shape;305;p30"/>
          <p:cNvCxnSpPr/>
          <p:nvPr/>
        </p:nvCxnSpPr>
        <p:spPr>
          <a:xfrm>
            <a:off x="8677543" y="-10204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0"/>
          <p:cNvSpPr txBox="1"/>
          <p:nvPr/>
        </p:nvSpPr>
        <p:spPr>
          <a:xfrm>
            <a:off x="560434" y="555800"/>
            <a:ext cx="54591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Вывод</a:t>
            </a:r>
            <a:endParaRPr sz="5000" i="0" u="none" strike="noStrike" cap="non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244" y="1841678"/>
            <a:ext cx="56795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ru-RU" sz="1800" dirty="0" smtClean="0"/>
              <a:t>Нейросеть</a:t>
            </a:r>
            <a:r>
              <a:rPr lang="en-US" sz="1800" dirty="0" smtClean="0"/>
              <a:t> YoloV5</a:t>
            </a:r>
            <a:r>
              <a:rPr lang="ru-RU" sz="1800" dirty="0" smtClean="0"/>
              <a:t> на обучающей выборке после прохождения первого подхода обучения демонстрировала 81,5% точности распознавания объектов на тестовой выборке. После смены нейросети на </a:t>
            </a:r>
            <a:r>
              <a:rPr lang="en-US" sz="1800" dirty="0" smtClean="0"/>
              <a:t>YoloV8 </a:t>
            </a:r>
            <a:r>
              <a:rPr lang="ru-RU" sz="1800" dirty="0" smtClean="0"/>
              <a:t>и прохождения второго подхода обучения, точность распознавания повысилась до 84,7%. Для трекинга</a:t>
            </a:r>
            <a:r>
              <a:rPr lang="en-US" sz="1800" dirty="0" smtClean="0"/>
              <a:t> </a:t>
            </a:r>
            <a:r>
              <a:rPr lang="ru-RU" sz="1800" dirty="0" smtClean="0"/>
              <a:t>объектов применялась </a:t>
            </a:r>
            <a:r>
              <a:rPr lang="en-US" sz="1800" dirty="0" smtClean="0"/>
              <a:t>YoloV8. </a:t>
            </a:r>
            <a:r>
              <a:rPr lang="ru-RU" sz="1800" dirty="0" smtClean="0"/>
              <a:t>Достигнут высокий результат определения, классификации и подсчёта объектов.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>
            <a:xfrm rot="-5400000" flipH="1">
              <a:off x="-909456" y="6241425"/>
              <a:ext cx="4448400" cy="1828200"/>
            </a:xfrm>
            <a:prstGeom prst="triangle">
              <a:avLst>
                <a:gd name="adj" fmla="val 50000"/>
              </a:avLst>
            </a:prstGeom>
            <a:solidFill>
              <a:srgbClr val="206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3">
              <a:alphaModFix/>
            </a:blip>
            <a:srcRect l="12441" b="-100000"/>
            <a:stretch/>
          </p:blipFill>
          <p:spPr>
            <a:xfrm>
              <a:off x="-2801700" y="-95250"/>
              <a:ext cx="9107400" cy="13883700"/>
            </a:xfrm>
            <a:prstGeom prst="chevron">
              <a:avLst>
                <a:gd name="adj" fmla="val 54595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>
          <a:xfrm rot="-5400000" flipH="1">
            <a:off x="7857825" y="-1374375"/>
            <a:ext cx="6037500" cy="26307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813017" y="7909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305700" y="2303994"/>
            <a:ext cx="55827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Создать решение, которое: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ru-RU" sz="20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распознаёт мужчин и женщин на видео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классифицирует категории распознаваемых объектов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ведёт подсчёт людей, проходящих через условную линию</a:t>
            </a:r>
            <a:endParaRPr sz="200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4028675" y="1797475"/>
            <a:ext cx="854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596983"/>
            <a:ext cx="7276564" cy="4494725"/>
          </a:xfrm>
          <a:prstGeom prst="ellipse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97673"/>
          <a:stretch/>
        </p:blipFill>
        <p:spPr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 rot="2700000">
            <a:off x="-60817" y="-497683"/>
            <a:ext cx="10082211" cy="50088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 rot="10800000">
            <a:off x="1635324" y="-1314450"/>
            <a:ext cx="6902100" cy="34290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>
            <a:off x="60775" y="0"/>
            <a:ext cx="5732400" cy="573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/>
          <p:nvPr/>
        </p:nvCxnSpPr>
        <p:spPr>
          <a:xfrm flipH="1">
            <a:off x="5412175" y="-266700"/>
            <a:ext cx="3248100" cy="3248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7"/>
          <p:cNvSpPr txBox="1"/>
          <p:nvPr/>
        </p:nvSpPr>
        <p:spPr>
          <a:xfrm>
            <a:off x="7059608" y="1962158"/>
            <a:ext cx="51324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Цель </a:t>
            </a:r>
            <a:endParaRPr sz="5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88850" y="3465525"/>
            <a:ext cx="54033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04800" lvl="0" indent="-4572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Montserrat SemiBold"/>
              <a:buChar char="●"/>
            </a:pPr>
            <a:endParaRPr sz="24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609300" y="3248388"/>
            <a:ext cx="5202744" cy="22630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Добиться высокой степени точности обнаружения и классификации людей, проходящих через условную линию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l="28967" t="5446"/>
          <a:stretch/>
        </p:blipFill>
        <p:spPr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5" name="Google Shape;145;p18"/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5400000">
            <a:off x="-275622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4212525" y="-114375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8"/>
          <p:cNvSpPr/>
          <p:nvPr/>
        </p:nvSpPr>
        <p:spPr>
          <a:xfrm>
            <a:off x="1055667" y="10472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sz="5500" i="0" u="none" strike="noStrike" cap="non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622127" y="2553900"/>
            <a:ext cx="6856800" cy="41349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Собрать базу для разметки данных и обучения нейросеть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-330200">
              <a:lnSpc>
                <a:spcPct val="115000"/>
              </a:lnSpc>
              <a:spcBef>
                <a:spcPts val="2000"/>
              </a:spcBef>
              <a:buFont typeface="Montserrat"/>
              <a:buChar char="•"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Вручную, через сервис 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Roboflow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обнаружить и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классифицировать людей на кадрах видео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Обучить нейросеть (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 V5)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на размеченных изображениях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Добиться лучшей точности обнаружения и классификации, обучив нейросеть 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 V8</a:t>
            </a:r>
            <a:endParaRPr lang="ru-RU"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Провести трекинг объектов на видео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l="13156" r="30593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 rot="10800000" flipH="1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57" name="Google Shape;157;p19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58" name="Google Shape;158;p19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9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</a:t>
            </a:r>
            <a:b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1" name="Google Shape;161;p19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62" name="Google Shape;162;p19"/>
          <p:cNvSpPr txBox="1"/>
          <p:nvPr/>
        </p:nvSpPr>
        <p:spPr>
          <a:xfrm flipH="1">
            <a:off x="828925" y="2754150"/>
            <a:ext cx="6733800" cy="3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Объем базы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Видео, продолжительностью 30 минут:  673 кадра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Источник сбора данных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Набережная, по которой гуляют люди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Инструменты для сбора данных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Профессиональная видеокамера, штатив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Возникшие трудности при сборе базы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Выбор благоприятного времени для съемки и локации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 descr="D:\Наташа\корел\сувалкина\презентация НЕЙРОНКИ\ДОД\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5450" y="0"/>
            <a:ext cx="668655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>
            <a:spLocks noGrp="1"/>
          </p:cNvSpPr>
          <p:nvPr>
            <p:ph type="ctrTitle"/>
          </p:nvPr>
        </p:nvSpPr>
        <p:spPr>
          <a:xfrm>
            <a:off x="705483" y="2089212"/>
            <a:ext cx="3215164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55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Yolo V5</a:t>
            </a:r>
            <a:endParaRPr sz="5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20"/>
          <p:cNvSpPr/>
          <p:nvPr/>
        </p:nvSpPr>
        <p:spPr>
          <a:xfrm rot="-2700000">
            <a:off x="80358" y="-1459142"/>
            <a:ext cx="2877783" cy="2877783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71" name="Google Shape;171;p20"/>
          <p:cNvCxnSpPr/>
          <p:nvPr/>
        </p:nvCxnSpPr>
        <p:spPr>
          <a:xfrm flipH="1">
            <a:off x="-964650" y="741475"/>
            <a:ext cx="2583900" cy="2584500"/>
          </a:xfrm>
          <a:prstGeom prst="straightConnector1">
            <a:avLst/>
          </a:prstGeom>
          <a:noFill/>
          <a:ln w="76200" cap="flat" cmpd="sng">
            <a:solidFill>
              <a:srgbClr val="2763F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0"/>
          <p:cNvSpPr/>
          <p:nvPr/>
        </p:nvSpPr>
        <p:spPr>
          <a:xfrm rot="8100000">
            <a:off x="3066763" y="5688590"/>
            <a:ext cx="3719523" cy="37195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050" name="Picture 2" descr="C:\Users\lenovo\Desktop\ДИПЛОМ КАРТИНКИ\загруженное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1660" y="1490597"/>
            <a:ext cx="6474145" cy="3641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169;p20"/>
          <p:cNvSpPr txBox="1">
            <a:spLocks/>
          </p:cNvSpPr>
          <p:nvPr/>
        </p:nvSpPr>
        <p:spPr>
          <a:xfrm>
            <a:off x="745149" y="3569371"/>
            <a:ext cx="3215164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tabLst/>
              <a:defRPr/>
            </a:pPr>
            <a:r>
              <a:rPr kumimoji="0" lang="ru-RU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До </a:t>
            </a:r>
            <a:r>
              <a:rPr kumimoji="0" lang="ru-RU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обучения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 descr="D:\Наташа\корел\сувалкина\презентация НЕЙРОНКИ\ДОД\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9239" y="467933"/>
            <a:ext cx="6096728" cy="58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715367" y="933167"/>
            <a:ext cx="5164500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900" dirty="0" smtClean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Yolo V5</a:t>
            </a:r>
            <a:r>
              <a:rPr lang="ru-RU" sz="3900" dirty="0" smtClean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после обучения</a:t>
            </a:r>
            <a:endParaRPr sz="39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80" name="Google Shape;180;p21"/>
          <p:cNvCxnSpPr/>
          <p:nvPr/>
        </p:nvCxnSpPr>
        <p:spPr>
          <a:xfrm>
            <a:off x="518800" y="0"/>
            <a:ext cx="0" cy="2495700"/>
          </a:xfrm>
          <a:prstGeom prst="straightConnector1">
            <a:avLst/>
          </a:prstGeom>
          <a:noFill/>
          <a:ln w="76200" cap="flat" cmpd="sng">
            <a:solidFill>
              <a:srgbClr val="2064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1"/>
          <p:cNvSpPr txBox="1"/>
          <p:nvPr/>
        </p:nvSpPr>
        <p:spPr>
          <a:xfrm>
            <a:off x="540011" y="2929264"/>
            <a:ext cx="4921337" cy="3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latin typeface="Montserrat"/>
                <a:ea typeface="Montserrat"/>
                <a:cs typeface="Montserrat"/>
                <a:sym typeface="Montserrat"/>
              </a:rPr>
              <a:t>Нейросеть успешно определяет пол человека на изображении. Для повышения точности распознавания необходимо выбрать более современную модель </a:t>
            </a:r>
            <a:r>
              <a:rPr lang="en-US" sz="1800" dirty="0" smtClean="0">
                <a:latin typeface="Montserrat"/>
                <a:ea typeface="Montserrat"/>
                <a:cs typeface="Montserrat"/>
                <a:sym typeface="Montserrat"/>
              </a:rPr>
              <a:t>Yolo V8.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5" name="Picture 3" descr="C:\Users\lenovo\Desktop\ДИПЛОМ КАРТИНКИ\257_jpg.rf.1ce7e1ae4e6f3679e6b6f62a223dd33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7263" y="515068"/>
            <a:ext cx="6096000" cy="3429000"/>
          </a:xfrm>
          <a:prstGeom prst="rect">
            <a:avLst/>
          </a:prstGeom>
          <a:ln>
            <a:noFill/>
          </a:ln>
          <a:effectLst>
            <a:reflection blurRad="6350" stA="50000" endA="300" endPos="55500" dist="101600" dir="5400000" sy="-100000" algn="bl" rotWithShape="0"/>
            <a:softEdge rad="112500"/>
          </a:effectLst>
        </p:spPr>
      </p:pic>
      <p:pic>
        <p:nvPicPr>
          <p:cNvPr id="3077" name="Picture 5" descr="C:\Users\lenovo\Desktop\ДИПЛОМ КАРТИНКИ\1661927955_j-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44296" y="551144"/>
            <a:ext cx="866905" cy="866905"/>
          </a:xfrm>
          <a:prstGeom prst="rect">
            <a:avLst/>
          </a:prstGeom>
          <a:noFill/>
        </p:spPr>
      </p:pic>
      <p:pic>
        <p:nvPicPr>
          <p:cNvPr id="10" name="Picture 5" descr="C:\Users\lenovo\Desktop\ДИПЛОМ КАРТИНКИ\1661927955_j-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823206" y="590812"/>
            <a:ext cx="866905" cy="866905"/>
          </a:xfrm>
          <a:prstGeom prst="rect">
            <a:avLst/>
          </a:prstGeom>
          <a:noFill/>
        </p:spPr>
      </p:pic>
      <p:sp>
        <p:nvSpPr>
          <p:cNvPr id="13" name="Стрелка вниз 12"/>
          <p:cNvSpPr/>
          <p:nvPr/>
        </p:nvSpPr>
        <p:spPr>
          <a:xfrm>
            <a:off x="9995770" y="901876"/>
            <a:ext cx="175364" cy="400833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низ 14"/>
          <p:cNvSpPr/>
          <p:nvPr/>
        </p:nvSpPr>
        <p:spPr>
          <a:xfrm>
            <a:off x="9519780" y="578287"/>
            <a:ext cx="375782" cy="26095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10824576" y="1027134"/>
            <a:ext cx="235906" cy="32776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204450" y="510350"/>
            <a:ext cx="7783077" cy="5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 rot="-8100000">
            <a:off x="-2425449" y="213939"/>
            <a:ext cx="4065723" cy="40657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C:\Users\lenovo\Desktop\ДИПЛОМ КАРТИНКИ\загруженное (1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802" y="1431143"/>
            <a:ext cx="11224333" cy="4013089"/>
          </a:xfrm>
          <a:prstGeom prst="rect">
            <a:avLst/>
          </a:prstGeom>
          <a:noFill/>
        </p:spPr>
      </p:pic>
      <p:sp>
        <p:nvSpPr>
          <p:cNvPr id="211" name="Google Shape;211;p24"/>
          <p:cNvSpPr/>
          <p:nvPr/>
        </p:nvSpPr>
        <p:spPr>
          <a:xfrm rot="-8100000">
            <a:off x="-2220861" y="-856537"/>
            <a:ext cx="3356777" cy="3356777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2700000">
            <a:off x="10039894" y="3732575"/>
            <a:ext cx="4358889" cy="4380951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9482625" y="5452500"/>
            <a:ext cx="2235600" cy="14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YOLO V5</a:t>
            </a:r>
            <a:endParaRPr sz="2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10643650" y="1997600"/>
            <a:ext cx="1819500" cy="18195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3745282" y="601250"/>
            <a:ext cx="536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smtClean="0"/>
              <a:t>Матрица определения точности работы предобученной модели </a:t>
            </a:r>
            <a:r>
              <a:rPr lang="en-US" sz="1800" dirty="0" smtClean="0"/>
              <a:t>Yolo V5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533400"/>
            <a:ext cx="6204803" cy="58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6991350" y="1224800"/>
            <a:ext cx="4229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50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Yolo V8</a:t>
            </a:r>
            <a:endParaRPr sz="3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9" name="Google Shape;189;p22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6991350" y="3344188"/>
            <a:ext cx="4394809" cy="20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 smtClean="0">
                <a:latin typeface="Montserrat"/>
                <a:ea typeface="Montserrat"/>
                <a:cs typeface="Montserrat"/>
                <a:sym typeface="Montserrat"/>
              </a:rPr>
              <a:t>Более современная модель с повышенной точностью распознавания объектов и возможностью трекинга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 rot="10800000">
            <a:off x="9502900" y="-963400"/>
            <a:ext cx="2188200" cy="218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Прямоугольник 11"/>
          <p:cNvSpPr/>
          <p:nvPr/>
        </p:nvSpPr>
        <p:spPr>
          <a:xfrm>
            <a:off x="7026297" y="2129653"/>
            <a:ext cx="304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u-RU" sz="32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После</a:t>
            </a:r>
            <a:r>
              <a:rPr lang="ru-RU" sz="900" dirty="0" smtClean="0"/>
              <a:t> </a:t>
            </a:r>
            <a:r>
              <a:rPr lang="ru-RU" sz="32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обучения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 l="4049" t="6849" r="5110"/>
          <a:stretch>
            <a:fillRect/>
          </a:stretch>
        </p:blipFill>
        <p:spPr bwMode="auto">
          <a:xfrm>
            <a:off x="0" y="263048"/>
            <a:ext cx="6463430" cy="383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4931</TotalTime>
  <Words>244</Words>
  <Application>Microsoft Office PowerPoint</Application>
  <PresentationFormat>Широкоэкранный</PresentationFormat>
  <Paragraphs>52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Baloo</vt:lpstr>
      <vt:lpstr>Arial</vt:lpstr>
      <vt:lpstr>Montserrat Medium</vt:lpstr>
      <vt:lpstr>Montserrat</vt:lpstr>
      <vt:lpstr>SimSun</vt:lpstr>
      <vt:lpstr>Calibri</vt:lpstr>
      <vt:lpstr>Montserrat SemiBold</vt:lpstr>
      <vt:lpstr>Montserrat ExtraBold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Yolo V5</vt:lpstr>
      <vt:lpstr>Yolo V5 после обучения</vt:lpstr>
      <vt:lpstr>Презентация PowerPoint</vt:lpstr>
      <vt:lpstr>Yolo V8</vt:lpstr>
      <vt:lpstr>Модели нейросетей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Железный Человек</dc:creator>
  <cp:lastModifiedBy>administrator pk</cp:lastModifiedBy>
  <cp:revision>40</cp:revision>
  <dcterms:modified xsi:type="dcterms:W3CDTF">2024-07-24T07:12:54Z</dcterms:modified>
</cp:coreProperties>
</file>